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ocs\2-MS\My%20MS\France\1-%20Academics\Courses\Spring%202021\Radio%20Frequency\Project%201\Final%20Documents\Plo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ocs\2-MS\My%20MS\France\1-%20Academics\Courses\Spring%202021\Radio%20Frequency\Project%201\Final%20Documents\Plo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Average</a:t>
            </a:r>
            <a:r>
              <a:rPr lang="fr-FR" baseline="0"/>
              <a:t> error for nsf B4 AP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Sheet4!$A$2:$A$15</c:f>
              <c:strCache>
                <c:ptCount val="14"/>
                <c:pt idx="0">
                  <c:v>nsf 3.21</c:v>
                </c:pt>
                <c:pt idx="1">
                  <c:v>nsf 3.08</c:v>
                </c:pt>
                <c:pt idx="2">
                  <c:v>nsf 2.76</c:v>
                </c:pt>
                <c:pt idx="3">
                  <c:v>nsf 2.67</c:v>
                </c:pt>
                <c:pt idx="4">
                  <c:v>nsf 2.41</c:v>
                </c:pt>
                <c:pt idx="5">
                  <c:v>nsf 2.35</c:v>
                </c:pt>
                <c:pt idx="6">
                  <c:v>nsf 3.46</c:v>
                </c:pt>
                <c:pt idx="7">
                  <c:v>nsf 3.40</c:v>
                </c:pt>
                <c:pt idx="8">
                  <c:v>nsf 3.26</c:v>
                </c:pt>
                <c:pt idx="9">
                  <c:v>nsf 3.21</c:v>
                </c:pt>
                <c:pt idx="10">
                  <c:v>nsf 2.81</c:v>
                </c:pt>
                <c:pt idx="11">
                  <c:v>nsf 2.74</c:v>
                </c:pt>
                <c:pt idx="12">
                  <c:v>nsf 3.00</c:v>
                </c:pt>
                <c:pt idx="13">
                  <c:v>nsf 2.95</c:v>
                </c:pt>
              </c:strCache>
            </c:strRef>
          </c:cat>
          <c:val>
            <c:numRef>
              <c:f>Sheet4!$B$2:$B$15</c:f>
              <c:numCache>
                <c:formatCode>0.00</c:formatCode>
                <c:ptCount val="14"/>
                <c:pt idx="0">
                  <c:v>0.91</c:v>
                </c:pt>
                <c:pt idx="1">
                  <c:v>0.98</c:v>
                </c:pt>
                <c:pt idx="2">
                  <c:v>2.19</c:v>
                </c:pt>
                <c:pt idx="3">
                  <c:v>2.7</c:v>
                </c:pt>
                <c:pt idx="4">
                  <c:v>5.04</c:v>
                </c:pt>
                <c:pt idx="5">
                  <c:v>5.85</c:v>
                </c:pt>
                <c:pt idx="6">
                  <c:v>1.19</c:v>
                </c:pt>
                <c:pt idx="7">
                  <c:v>1.1000000000000001</c:v>
                </c:pt>
                <c:pt idx="8">
                  <c:v>0.93</c:v>
                </c:pt>
                <c:pt idx="9">
                  <c:v>0.9</c:v>
                </c:pt>
                <c:pt idx="10">
                  <c:v>1.91</c:v>
                </c:pt>
                <c:pt idx="11">
                  <c:v>2.2999999999999998</c:v>
                </c:pt>
                <c:pt idx="12">
                  <c:v>1.1499999999999999</c:v>
                </c:pt>
                <c:pt idx="13">
                  <c:v>1.31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351-452E-A266-2C208294AFE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161201600"/>
        <c:axId val="1161205952"/>
      </c:barChart>
      <c:catAx>
        <c:axId val="116120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1205952"/>
        <c:crosses val="autoZero"/>
        <c:auto val="1"/>
        <c:lblAlgn val="ctr"/>
        <c:lblOffset val="100"/>
        <c:noMultiLvlLbl val="0"/>
      </c:catAx>
      <c:valAx>
        <c:axId val="116120595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116120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Average</a:t>
            </a:r>
            <a:r>
              <a:rPr lang="fr-FR" baseline="0"/>
              <a:t> error for nsf B4 AP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Sheet4!$A$2:$A$15</c:f>
              <c:strCache>
                <c:ptCount val="14"/>
                <c:pt idx="0">
                  <c:v>nsf 3.21</c:v>
                </c:pt>
                <c:pt idx="1">
                  <c:v>nsf 3.08</c:v>
                </c:pt>
                <c:pt idx="2">
                  <c:v>nsf 2.76</c:v>
                </c:pt>
                <c:pt idx="3">
                  <c:v>nsf 2.67</c:v>
                </c:pt>
                <c:pt idx="4">
                  <c:v>nsf 2.41</c:v>
                </c:pt>
                <c:pt idx="5">
                  <c:v>nsf 2.35</c:v>
                </c:pt>
                <c:pt idx="6">
                  <c:v>nsf 3.46</c:v>
                </c:pt>
                <c:pt idx="7">
                  <c:v>nsf 3.40</c:v>
                </c:pt>
                <c:pt idx="8">
                  <c:v>nsf 3.26</c:v>
                </c:pt>
                <c:pt idx="9">
                  <c:v>nsf 3.21</c:v>
                </c:pt>
                <c:pt idx="10">
                  <c:v>nsf 2.81</c:v>
                </c:pt>
                <c:pt idx="11">
                  <c:v>nsf 2.74</c:v>
                </c:pt>
                <c:pt idx="12">
                  <c:v>nsf 3.00</c:v>
                </c:pt>
                <c:pt idx="13">
                  <c:v>nsf 2.95</c:v>
                </c:pt>
              </c:strCache>
            </c:strRef>
          </c:cat>
          <c:val>
            <c:numRef>
              <c:f>Sheet4!$B$2:$B$15</c:f>
              <c:numCache>
                <c:formatCode>0.00</c:formatCode>
                <c:ptCount val="14"/>
                <c:pt idx="0">
                  <c:v>0.91</c:v>
                </c:pt>
                <c:pt idx="1">
                  <c:v>0.98</c:v>
                </c:pt>
                <c:pt idx="2">
                  <c:v>2.19</c:v>
                </c:pt>
                <c:pt idx="3">
                  <c:v>2.7</c:v>
                </c:pt>
                <c:pt idx="4">
                  <c:v>5.04</c:v>
                </c:pt>
                <c:pt idx="5">
                  <c:v>5.85</c:v>
                </c:pt>
                <c:pt idx="6">
                  <c:v>1.19</c:v>
                </c:pt>
                <c:pt idx="7">
                  <c:v>1.1000000000000001</c:v>
                </c:pt>
                <c:pt idx="8">
                  <c:v>0.93</c:v>
                </c:pt>
                <c:pt idx="9">
                  <c:v>0.9</c:v>
                </c:pt>
                <c:pt idx="10">
                  <c:v>1.91</c:v>
                </c:pt>
                <c:pt idx="11">
                  <c:v>2.2999999999999998</c:v>
                </c:pt>
                <c:pt idx="12">
                  <c:v>1.1499999999999999</c:v>
                </c:pt>
                <c:pt idx="13">
                  <c:v>1.31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300-4FDB-9A81-9722C1AC219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161214656"/>
        <c:axId val="1161215744"/>
      </c:barChart>
      <c:catAx>
        <c:axId val="116121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1215744"/>
        <c:crosses val="autoZero"/>
        <c:auto val="1"/>
        <c:lblAlgn val="ctr"/>
        <c:lblOffset val="100"/>
        <c:noMultiLvlLbl val="0"/>
      </c:catAx>
      <c:valAx>
        <c:axId val="116121574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1161214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B8DAB-5C3F-4E1B-8AE5-67184723A103}" type="datetimeFigureOut">
              <a:rPr lang="fr-FR" smtClean="0"/>
              <a:t>15/07/2021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50BA6-1E8F-4878-8D07-591380D17E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27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50BA6-1E8F-4878-8D07-591380D17EB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00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BD946-C82B-43D5-B356-1751CF71E1C5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B05E-C33A-4A5D-9A4E-E2DC6D8A23A0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ABA1-EC8F-45A7-BA63-44FBFB677BFA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E40A1-2D8D-4B4F-ABDE-250F34F703EE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1F5A-5174-41A3-98D4-5E2D97643224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3D2FA-27BB-48B4-AF19-B0E698F7A236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B124-B670-46C7-AB9D-C15208ADC5CB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96E3-AEAD-4816-B443-5FFD709275C6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2119-D5CC-46CB-B079-7345FDC1DD91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F0A2DE-114C-4631-BAE7-11692DD2E5EE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641F-7B96-42E5-A8B2-AA0DC469A534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EDEFE2-B491-4A36-83EE-67AFA73BCC09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document/853381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497"/>
          <a:stretch/>
        </p:blipFill>
        <p:spPr>
          <a:xfrm>
            <a:off x="1086609" y="527221"/>
            <a:ext cx="9540189" cy="57678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78011" y="659027"/>
            <a:ext cx="9943070" cy="3599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1301578" y="247135"/>
            <a:ext cx="87732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MASTER OF ELECTRICAL ENGINEERING FOR COMMUNICATIONS &amp; INFORMATION PROCESSING </a:t>
            </a:r>
          </a:p>
          <a:p>
            <a:endParaRPr lang="en-US" sz="2800" dirty="0"/>
          </a:p>
          <a:p>
            <a:r>
              <a:rPr lang="fr-FR" sz="2800" dirty="0"/>
              <a:t>			Radio </a:t>
            </a:r>
            <a:r>
              <a:rPr lang="fr-FR" sz="2800" dirty="0" err="1"/>
              <a:t>Frequency</a:t>
            </a:r>
            <a:r>
              <a:rPr lang="fr-FR" sz="2800" dirty="0"/>
              <a:t> for </a:t>
            </a:r>
            <a:r>
              <a:rPr lang="fr-FR" sz="2800" dirty="0" err="1"/>
              <a:t>Connected</a:t>
            </a:r>
            <a:r>
              <a:rPr lang="fr-FR" sz="2800" dirty="0"/>
              <a:t> </a:t>
            </a:r>
            <a:r>
              <a:rPr lang="fr-FR" sz="2800" dirty="0" err="1"/>
              <a:t>Objects</a:t>
            </a:r>
            <a:endParaRPr lang="fr-FR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88274" y="2118462"/>
            <a:ext cx="105242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Project: INDOOR POSITIONING WITH WiFi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By</a:t>
            </a:r>
          </a:p>
          <a:p>
            <a:pPr algn="ctr"/>
            <a:r>
              <a:rPr lang="en-US" dirty="0"/>
              <a:t>Areeb Tariq</a:t>
            </a:r>
          </a:p>
          <a:p>
            <a:pPr algn="ctr"/>
            <a:r>
              <a:rPr lang="en-US" dirty="0"/>
              <a:t>Muhammed Fatih </a:t>
            </a:r>
            <a:r>
              <a:rPr lang="en-US" dirty="0" err="1"/>
              <a:t>Koc</a:t>
            </a:r>
            <a:endParaRPr lang="en-US" dirty="0"/>
          </a:p>
          <a:p>
            <a:pPr algn="ctr"/>
            <a:r>
              <a:rPr lang="en-US" dirty="0"/>
              <a:t>Ahmed </a:t>
            </a:r>
            <a:r>
              <a:rPr lang="en-US" dirty="0" err="1"/>
              <a:t>Waheed</a:t>
            </a:r>
            <a:endParaRPr lang="en-US" dirty="0"/>
          </a:p>
          <a:p>
            <a:pPr algn="ctr"/>
            <a:r>
              <a:rPr lang="en-US" dirty="0" err="1"/>
              <a:t>Karthik</a:t>
            </a:r>
            <a:r>
              <a:rPr lang="en-US" dirty="0"/>
              <a:t> Pandey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															Date: 24 June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788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Process flow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66335" y="2298355"/>
            <a:ext cx="1878227" cy="1070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Device with Positioning Application</a:t>
            </a:r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4580238" y="2339545"/>
            <a:ext cx="1878227" cy="1070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to WiFi API</a:t>
            </a:r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7700955" y="2339545"/>
            <a:ext cx="1878227" cy="1070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Application’s Processing Unit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107827" y="1964724"/>
            <a:ext cx="1453659" cy="74964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639698" y="4572000"/>
            <a:ext cx="1878227" cy="10709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Estimation of location</a:t>
            </a:r>
          </a:p>
        </p:txBody>
      </p: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3344562" y="2833814"/>
            <a:ext cx="12356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58465" y="2875004"/>
            <a:ext cx="12356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</p:cNvCxnSpPr>
          <p:nvPr/>
        </p:nvCxnSpPr>
        <p:spPr>
          <a:xfrm flipH="1">
            <a:off x="7578811" y="3410464"/>
            <a:ext cx="1061258" cy="1161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9585996" y="2434529"/>
            <a:ext cx="521831" cy="27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4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Timeline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91887" y="1998693"/>
            <a:ext cx="2405450" cy="102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 of power and distance relationship</a:t>
            </a:r>
            <a:endParaRPr lang="fr-FR" dirty="0"/>
          </a:p>
        </p:txBody>
      </p:sp>
      <p:sp>
        <p:nvSpPr>
          <p:cNvPr id="9" name="Rounded Rectangle 8"/>
          <p:cNvSpPr/>
          <p:nvPr/>
        </p:nvSpPr>
        <p:spPr>
          <a:xfrm>
            <a:off x="3293073" y="1993555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Defining reference origin and coordinate system</a:t>
            </a:r>
            <a:endParaRPr lang="fr-FR" dirty="0"/>
          </a:p>
        </p:txBody>
      </p:sp>
      <p:sp>
        <p:nvSpPr>
          <p:cNvPr id="10" name="Rounded Rectangle 9"/>
          <p:cNvSpPr/>
          <p:nvPr/>
        </p:nvSpPr>
        <p:spPr>
          <a:xfrm>
            <a:off x="6240158" y="1993555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Labelling XYZ coordinates of APs on 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  <a:endParaRPr lang="fr-FR" dirty="0"/>
          </a:p>
        </p:txBody>
      </p:sp>
      <p:sp>
        <p:nvSpPr>
          <p:cNvPr id="11" name="Rounded Rectangle 10"/>
          <p:cNvSpPr/>
          <p:nvPr/>
        </p:nvSpPr>
        <p:spPr>
          <a:xfrm>
            <a:off x="9223994" y="1993555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Limited APs on 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  <a:endParaRPr lang="fr-FR" dirty="0"/>
          </a:p>
        </p:txBody>
      </p:sp>
      <p:sp>
        <p:nvSpPr>
          <p:cNvPr id="12" name="Rounded Rectangle 11"/>
          <p:cNvSpPr/>
          <p:nvPr/>
        </p:nvSpPr>
        <p:spPr>
          <a:xfrm>
            <a:off x="9223994" y="3694666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 of path loss exponent</a:t>
            </a:r>
            <a:endParaRPr lang="fr-FR" dirty="0"/>
          </a:p>
        </p:txBody>
      </p:sp>
      <p:sp>
        <p:nvSpPr>
          <p:cNvPr id="13" name="Rounded Rectangle 12"/>
          <p:cNvSpPr/>
          <p:nvPr/>
        </p:nvSpPr>
        <p:spPr>
          <a:xfrm>
            <a:off x="6353108" y="3694667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of path loss exponent</a:t>
            </a:r>
            <a:endParaRPr lang="fr-FR" dirty="0"/>
          </a:p>
        </p:txBody>
      </p:sp>
      <p:sp>
        <p:nvSpPr>
          <p:cNvPr id="14" name="Rounded Rectangle 13"/>
          <p:cNvSpPr/>
          <p:nvPr/>
        </p:nvSpPr>
        <p:spPr>
          <a:xfrm>
            <a:off x="3362773" y="3694667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Compensation for LOS and NLOS effects</a:t>
            </a:r>
            <a:endParaRPr lang="fr-FR" dirty="0"/>
          </a:p>
        </p:txBody>
      </p:sp>
      <p:sp>
        <p:nvSpPr>
          <p:cNvPr id="15" name="Rounded Rectangle 14"/>
          <p:cNvSpPr/>
          <p:nvPr/>
        </p:nvSpPr>
        <p:spPr>
          <a:xfrm>
            <a:off x="491887" y="3694667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Proposition of Model and Algorithm</a:t>
            </a:r>
            <a:endParaRPr lang="fr-FR" dirty="0"/>
          </a:p>
        </p:txBody>
      </p:sp>
      <p:sp>
        <p:nvSpPr>
          <p:cNvPr id="16" name="Rounded Rectangle 15"/>
          <p:cNvSpPr/>
          <p:nvPr/>
        </p:nvSpPr>
        <p:spPr>
          <a:xfrm>
            <a:off x="2468968" y="5198064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for “Blind Region”</a:t>
            </a:r>
            <a:endParaRPr lang="fr-FR" dirty="0"/>
          </a:p>
        </p:txBody>
      </p:sp>
      <p:sp>
        <p:nvSpPr>
          <p:cNvPr id="17" name="Rounded Rectangle 16"/>
          <p:cNvSpPr/>
          <p:nvPr/>
        </p:nvSpPr>
        <p:spPr>
          <a:xfrm>
            <a:off x="9038803" y="5274262"/>
            <a:ext cx="2405450" cy="10379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 of results</a:t>
            </a:r>
            <a:endParaRPr lang="fr-FR" dirty="0"/>
          </a:p>
        </p:txBody>
      </p:sp>
      <p:cxnSp>
        <p:nvCxnSpPr>
          <p:cNvPr id="19" name="Straight Arrow Connector 18"/>
          <p:cNvCxnSpPr>
            <a:stCxn id="8" idx="3"/>
            <a:endCxn id="9" idx="1"/>
          </p:cNvCxnSpPr>
          <p:nvPr/>
        </p:nvCxnSpPr>
        <p:spPr>
          <a:xfrm>
            <a:off x="2897337" y="2512538"/>
            <a:ext cx="3957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1"/>
          </p:cNvCxnSpPr>
          <p:nvPr/>
        </p:nvCxnSpPr>
        <p:spPr>
          <a:xfrm>
            <a:off x="5698523" y="2512538"/>
            <a:ext cx="5416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1" idx="1"/>
          </p:cNvCxnSpPr>
          <p:nvPr/>
        </p:nvCxnSpPr>
        <p:spPr>
          <a:xfrm>
            <a:off x="8645608" y="2512539"/>
            <a:ext cx="578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46721" y="3049885"/>
            <a:ext cx="8241" cy="64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1"/>
            <a:endCxn id="13" idx="3"/>
          </p:cNvCxnSpPr>
          <p:nvPr/>
        </p:nvCxnSpPr>
        <p:spPr>
          <a:xfrm flipH="1">
            <a:off x="8758558" y="4213650"/>
            <a:ext cx="465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4" idx="3"/>
          </p:cNvCxnSpPr>
          <p:nvPr/>
        </p:nvCxnSpPr>
        <p:spPr>
          <a:xfrm flipH="1">
            <a:off x="5768223" y="4213649"/>
            <a:ext cx="59097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5" idx="3"/>
          </p:cNvCxnSpPr>
          <p:nvPr/>
        </p:nvCxnSpPr>
        <p:spPr>
          <a:xfrm flipH="1">
            <a:off x="2897337" y="4213649"/>
            <a:ext cx="46543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276865" y="4732633"/>
            <a:ext cx="12354" cy="98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6" idx="1"/>
          </p:cNvCxnSpPr>
          <p:nvPr/>
        </p:nvCxnSpPr>
        <p:spPr>
          <a:xfrm>
            <a:off x="1298876" y="5717047"/>
            <a:ext cx="11700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874418" y="5717046"/>
            <a:ext cx="11700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063710" y="5224840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Automate process through C-code and Excel</a:t>
            </a:r>
            <a:endParaRPr lang="fr-FR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8483164" y="5766479"/>
            <a:ext cx="5416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7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Limited Access Points (APs) at the model space</a:t>
            </a:r>
          </a:p>
          <a:p>
            <a:pPr lvl="0">
              <a:buFont typeface="Arial" panose="020B0604020202020204" pitchFamily="34" charset="0"/>
              <a:buChar char="•"/>
            </a:pPr>
            <a:endParaRPr lang="fr-FR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Inconsistency in path loss exponent (nsf) values</a:t>
            </a:r>
          </a:p>
          <a:p>
            <a:pPr lvl="0">
              <a:buFont typeface="Arial" panose="020B0604020202020204" pitchFamily="34" charset="0"/>
              <a:buChar char="•"/>
            </a:pPr>
            <a:endParaRPr lang="fr-FR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Impact of Line of Sight (LOS) and Non-line of Sight (NLOS) power measurements</a:t>
            </a:r>
          </a:p>
          <a:p>
            <a:pPr lvl="0">
              <a:buFont typeface="Arial" panose="020B0604020202020204" pitchFamily="34" charset="0"/>
              <a:buChar char="•"/>
            </a:pPr>
            <a:endParaRPr lang="fr-FR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Blind Regions (availability of less than 3 APs)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1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 (1)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Limited Access Points (APs) at the model space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Adding 2 more floors (Average 2.7 APs vs 4.55 APs)</a:t>
            </a:r>
            <a:endParaRPr lang="fr-FR" dirty="0">
              <a:solidFill>
                <a:srgbClr val="00B050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260" y="2782914"/>
            <a:ext cx="8055594" cy="29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Inconsistency in path loss exponent (nsf)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Optimization of nsf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Solutions (2)</a:t>
            </a:r>
            <a:endParaRPr lang="fr-FR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77703" y="2715385"/>
            <a:ext cx="2144221" cy="843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d0 points for each AP</a:t>
            </a:r>
            <a:endParaRPr lang="fr-FR" dirty="0"/>
          </a:p>
        </p:txBody>
      </p:sp>
      <p:sp>
        <p:nvSpPr>
          <p:cNvPr id="8" name="Rounded Rectangle 7"/>
          <p:cNvSpPr/>
          <p:nvPr/>
        </p:nvSpPr>
        <p:spPr>
          <a:xfrm>
            <a:off x="3078889" y="2710247"/>
            <a:ext cx="2145870" cy="848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Mark 7 ‘d’ points at </a:t>
            </a:r>
          </a:p>
          <a:p>
            <a:pPr algn="ctr"/>
            <a:r>
              <a:rPr lang="en-US" sz="1600" dirty="0"/>
              <a:t>7m, 12m, 15m, 17m, 23m, 25m, and 29m</a:t>
            </a:r>
            <a:endParaRPr lang="fr-FR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5661215" y="2609563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of 9 measuring points (6 on one side, 3 on other)</a:t>
            </a:r>
            <a:endParaRPr lang="fr-FR" dirty="0"/>
          </a:p>
        </p:txBody>
      </p:sp>
      <p:sp>
        <p:nvSpPr>
          <p:cNvPr id="10" name="Rounded Rectangle 9"/>
          <p:cNvSpPr/>
          <p:nvPr/>
        </p:nvSpPr>
        <p:spPr>
          <a:xfrm>
            <a:off x="8807033" y="2620236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Measure power levels at each point in all four directions</a:t>
            </a:r>
            <a:endParaRPr lang="fr-FR" dirty="0"/>
          </a:p>
        </p:txBody>
      </p:sp>
      <p:sp>
        <p:nvSpPr>
          <p:cNvPr id="11" name="Rounded Rectangle 10"/>
          <p:cNvSpPr/>
          <p:nvPr/>
        </p:nvSpPr>
        <p:spPr>
          <a:xfrm>
            <a:off x="8929812" y="4247838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9 x 4 power measurements</a:t>
            </a:r>
            <a:endParaRPr lang="fr-FR" dirty="0"/>
          </a:p>
        </p:txBody>
      </p:sp>
      <p:sp>
        <p:nvSpPr>
          <p:cNvPr id="12" name="Rounded Rectangle 11"/>
          <p:cNvSpPr/>
          <p:nvPr/>
        </p:nvSpPr>
        <p:spPr>
          <a:xfrm>
            <a:off x="6145014" y="4239328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nsf for each ‘d’ vs each ‘d0’</a:t>
            </a:r>
            <a:endParaRPr lang="fr-FR" dirty="0"/>
          </a:p>
        </p:txBody>
      </p:sp>
      <p:sp>
        <p:nvSpPr>
          <p:cNvPr id="13" name="Rounded Rectangle 12"/>
          <p:cNvSpPr/>
          <p:nvPr/>
        </p:nvSpPr>
        <p:spPr>
          <a:xfrm>
            <a:off x="3169596" y="4222241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14 nsf for one AP</a:t>
            </a:r>
            <a:endParaRPr lang="fr-FR" dirty="0"/>
          </a:p>
        </p:txBody>
      </p:sp>
      <p:sp>
        <p:nvSpPr>
          <p:cNvPr id="14" name="Rounded Rectangle 13"/>
          <p:cNvSpPr/>
          <p:nvPr/>
        </p:nvSpPr>
        <p:spPr>
          <a:xfrm>
            <a:off x="283889" y="4194936"/>
            <a:ext cx="2405450" cy="103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error for each nsf</a:t>
            </a:r>
            <a:endParaRPr lang="fr-FR" dirty="0"/>
          </a:p>
        </p:txBody>
      </p:sp>
      <p:sp>
        <p:nvSpPr>
          <p:cNvPr id="16" name="Rounded Rectangle 15"/>
          <p:cNvSpPr/>
          <p:nvPr/>
        </p:nvSpPr>
        <p:spPr>
          <a:xfrm>
            <a:off x="4410465" y="5397296"/>
            <a:ext cx="2349847" cy="9094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Pick one best nsf</a:t>
            </a:r>
            <a:endParaRPr lang="fr-FR" dirty="0"/>
          </a:p>
        </p:txBody>
      </p:sp>
      <p:cxnSp>
        <p:nvCxnSpPr>
          <p:cNvPr id="17" name="Straight Arrow Connector 16"/>
          <p:cNvCxnSpPr>
            <a:stCxn id="7" idx="3"/>
            <a:endCxn id="8" idx="1"/>
          </p:cNvCxnSpPr>
          <p:nvPr/>
        </p:nvCxnSpPr>
        <p:spPr>
          <a:xfrm flipV="1">
            <a:off x="2421924" y="3134497"/>
            <a:ext cx="656965" cy="2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9" idx="1"/>
          </p:cNvCxnSpPr>
          <p:nvPr/>
        </p:nvCxnSpPr>
        <p:spPr>
          <a:xfrm>
            <a:off x="5119580" y="3128546"/>
            <a:ext cx="5416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10" idx="1"/>
          </p:cNvCxnSpPr>
          <p:nvPr/>
        </p:nvCxnSpPr>
        <p:spPr>
          <a:xfrm>
            <a:off x="8066665" y="3128547"/>
            <a:ext cx="740368" cy="1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132537" y="3640064"/>
            <a:ext cx="8241" cy="64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1"/>
            <a:endCxn id="12" idx="3"/>
          </p:cNvCxnSpPr>
          <p:nvPr/>
        </p:nvCxnSpPr>
        <p:spPr>
          <a:xfrm flipH="1" flipV="1">
            <a:off x="8550464" y="4758312"/>
            <a:ext cx="379348" cy="8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3" idx="3"/>
          </p:cNvCxnSpPr>
          <p:nvPr/>
        </p:nvCxnSpPr>
        <p:spPr>
          <a:xfrm flipH="1">
            <a:off x="5575046" y="4741223"/>
            <a:ext cx="59097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4" idx="3"/>
          </p:cNvCxnSpPr>
          <p:nvPr/>
        </p:nvCxnSpPr>
        <p:spPr>
          <a:xfrm flipH="1">
            <a:off x="2689339" y="4713918"/>
            <a:ext cx="46543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084692" y="5259679"/>
            <a:ext cx="12588" cy="71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84692" y="6433739"/>
            <a:ext cx="11700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97280" y="5962749"/>
            <a:ext cx="3275041" cy="14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23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(3)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Inconsistency in path loss exponent (nsf)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Optimization of nsf</a:t>
            </a:r>
            <a:endParaRPr lang="fr-FR" dirty="0"/>
          </a:p>
          <a:p>
            <a:endParaRPr lang="en-US" dirty="0"/>
          </a:p>
          <a:p>
            <a:r>
              <a:rPr lang="en-US" dirty="0"/>
              <a:t>Nsf Power measurements per AP = 36</a:t>
            </a:r>
          </a:p>
          <a:p>
            <a:r>
              <a:rPr lang="en-US" dirty="0"/>
              <a:t>Nsf per AP = 14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Total nsf power measurement for all APs = 36 x17 = 612</a:t>
            </a:r>
          </a:p>
          <a:p>
            <a:r>
              <a:rPr lang="en-US" dirty="0"/>
              <a:t>Total nsf for all APs = 17 x 14 = 238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727527534"/>
              </p:ext>
            </p:extLst>
          </p:nvPr>
        </p:nvGraphicFramePr>
        <p:xfrm>
          <a:off x="6126480" y="2131246"/>
          <a:ext cx="5731510" cy="2726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59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(4)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87" y="1846263"/>
            <a:ext cx="9128152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1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 (5)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Impact of Line of Sight (LOS) and Non-line of Sight (NLOS) power measurements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Measured power in all four directions. Validity for the model assumes same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Followed by the median value (rejects extreme and outliers values)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F:\Docs\2-MS\My MS\France\1- Academics\Courses\Spring 2021\Radio Frequency\Project 1\Photos\WhatsApp Image 2021-06-14 at 8.46.54 PM (1)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433" y="2359866"/>
            <a:ext cx="1320715" cy="174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:\Docs\2-MS\My MS\France\1- Academics\Courses\Spring 2021\Radio Frequency\Project 1\Photos\WhatsApp Image 2021-06-14 at 8.46.54 PM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149" y="2359865"/>
            <a:ext cx="1343350" cy="1762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F:\Docs\2-MS\My MS\France\1- Academics\Courses\Spring 2021\Radio Frequency\Project 1\Photos\WhatsApp Image 2021-06-14 at 8.46.55 PM (1)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433" y="4101201"/>
            <a:ext cx="1320715" cy="176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F:\Docs\2-MS\My MS\France\1- Academics\Courses\Spring 2021\Radio Frequency\Project 1\Photos\WhatsApp Image 2021-06-14 at 8.46.55 PM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148" y="4122762"/>
            <a:ext cx="1356582" cy="1735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0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</a:t>
            </a:r>
            <a:r>
              <a:rPr lang="en-US" dirty="0" smtClean="0"/>
              <a:t>(6)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Impact of Line of Sight (LOS) and Non-line of Sight (NLOS) power measurements</a:t>
            </a:r>
            <a:endParaRPr lang="en-US" dirty="0">
              <a:solidFill>
                <a:srgbClr val="00B050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In 573 measurements: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average LOS = 4.36 </a:t>
            </a:r>
            <a:r>
              <a:rPr lang="en-US" dirty="0" err="1">
                <a:solidFill>
                  <a:srgbClr val="00B050"/>
                </a:solidFill>
              </a:rPr>
              <a:t>dBM</a:t>
            </a:r>
            <a:r>
              <a:rPr lang="en-US" dirty="0">
                <a:solidFill>
                  <a:srgbClr val="00B050"/>
                </a:solidFill>
              </a:rPr>
              <a:t> higher than median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" t="11209" r="4878" b="4995"/>
          <a:stretch/>
        </p:blipFill>
        <p:spPr>
          <a:xfrm>
            <a:off x="2026508" y="3183559"/>
            <a:ext cx="7397578" cy="248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</a:t>
            </a:r>
            <a:r>
              <a:rPr lang="en-US" dirty="0" smtClean="0"/>
              <a:t>(7)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Impact of Line of Sight (LOS) and Non-line of Sight (NLOS) power measurements</a:t>
            </a:r>
            <a:endParaRPr lang="en-US" dirty="0">
              <a:solidFill>
                <a:srgbClr val="00B050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In 573 measurements: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average NLOS = 3.76 </a:t>
            </a:r>
            <a:r>
              <a:rPr lang="en-US" dirty="0" err="1">
                <a:solidFill>
                  <a:srgbClr val="00B050"/>
                </a:solidFill>
              </a:rPr>
              <a:t>dBM</a:t>
            </a:r>
            <a:r>
              <a:rPr lang="en-US" dirty="0">
                <a:solidFill>
                  <a:srgbClr val="00B050"/>
                </a:solidFill>
              </a:rPr>
              <a:t> less than median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" t="8223" r="2998" b="5370"/>
          <a:stretch/>
        </p:blipFill>
        <p:spPr>
          <a:xfrm>
            <a:off x="1589902" y="3127175"/>
            <a:ext cx="8633255" cy="2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7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872298" cy="4464450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Background and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Space, Nomenclature, Validity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Positioning Process 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Activity Timeline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Challenges</a:t>
            </a:r>
            <a:r>
              <a:rPr lang="fr-FR" dirty="0"/>
              <a:t> and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Observations and Remarks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 Variations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Software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</a:t>
            </a:r>
            <a:r>
              <a:rPr lang="en-US" dirty="0" smtClean="0"/>
              <a:t>(7)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Blind Regions (availability of less than 3 APs)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“No information is an information itself”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Corners of the corridors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Intuitive reasoning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Example: Point M1: B4 = -71dBm, B5 = -80.5dBm, and no other 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Only one region satisfies these conditions: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B4 and B5 exist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B4 &gt; B5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No other AP exists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9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Algorithm(1)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Record power measurements in all four (North-South-East-West) directions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Two timers T1 (initial timer) and T2 (max record timer)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Search observed AP into database with their MAC addresses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there are no available AP, give error to the 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Else, find the median of all power levels recorded against the 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there is one known AP, make circle centered at AP with radius = distance (from propagation equation). This is possible region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there are two known APs, propose “Blind region”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there are three or more, make all combinations of 3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8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9A3780-0B59-4D53-B176-A0A9BE7D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Algorithm(2)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F9F238-8EC1-4E00-8285-524A90D4A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each combination, using simultaneous equations, estimate XY coordinates of the user.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N combinations, N XY estimated positions.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median of XY value. This is the final estimated XY position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3EAE6E3-A708-4852-9D63-4D054E64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4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(1)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48839" y="1933313"/>
            <a:ext cx="9217772" cy="39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4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(2)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75361" y="1921435"/>
            <a:ext cx="9580319" cy="42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(3)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692395891"/>
              </p:ext>
            </p:extLst>
          </p:nvPr>
        </p:nvGraphicFramePr>
        <p:xfrm>
          <a:off x="1033891" y="1895325"/>
          <a:ext cx="10333355" cy="4191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54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(4)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F:\Docs\2-MS\My MS\France\1- Academics\Courses\Spring 2021\Radio Frequency\Project 1\Photos\cb02c9f3-7a97-4bfe-a3a9-20d3e953a3ec.jf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4584" r="1301" b="3423"/>
          <a:stretch/>
        </p:blipFill>
        <p:spPr bwMode="auto">
          <a:xfrm>
            <a:off x="1452283" y="2115671"/>
            <a:ext cx="9771530" cy="3854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984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(5)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58008" y="1843012"/>
            <a:ext cx="10216815" cy="432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(6)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 descr="F:\Docs\2-MS\My MS\France\1- Academics\Courses\Spring 2021\Radio Frequency\Project 1\Photos\abf56617-ce52-4c19-baf6-7b897e4a0804.jf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8538" r="3449" b="7036"/>
          <a:stretch/>
        </p:blipFill>
        <p:spPr bwMode="auto">
          <a:xfrm>
            <a:off x="1461248" y="2268071"/>
            <a:ext cx="1005840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400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(7)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 descr="F:\Docs\2-MS\My MS\France\1- Academics\Courses\Spring 2021\Radio Frequency\Project 1\Photos\4082aa97-e742-4a8e-ab21-6e378370aaae.jf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" t="10579" r="5136" b="5374"/>
          <a:stretch/>
        </p:blipFill>
        <p:spPr bwMode="auto">
          <a:xfrm>
            <a:off x="1577788" y="2375648"/>
            <a:ext cx="9511553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0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Indoor Positioning through WiFi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RSS based </a:t>
            </a:r>
            <a:r>
              <a:rPr lang="en-US" dirty="0" smtClean="0"/>
              <a:t>trilateration combinations method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WiFi propagation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P(d) </a:t>
            </a:r>
            <a:r>
              <a:rPr lang="en-US" baseline="-25000" dirty="0"/>
              <a:t>(</a:t>
            </a:r>
            <a:r>
              <a:rPr lang="en-US" baseline="-25000" dirty="0" err="1"/>
              <a:t>dBm</a:t>
            </a:r>
            <a:r>
              <a:rPr lang="en-US" baseline="-25000" dirty="0"/>
              <a:t>)</a:t>
            </a:r>
            <a:r>
              <a:rPr lang="en-US" dirty="0"/>
              <a:t> = P (d0) </a:t>
            </a:r>
            <a:r>
              <a:rPr lang="en-US" baseline="-25000" dirty="0"/>
              <a:t>(</a:t>
            </a:r>
            <a:r>
              <a:rPr lang="en-US" baseline="-25000" dirty="0" err="1"/>
              <a:t>dBm</a:t>
            </a:r>
            <a:r>
              <a:rPr lang="en-US" baseline="-25000" dirty="0"/>
              <a:t>)</a:t>
            </a:r>
            <a:r>
              <a:rPr lang="en-US" dirty="0"/>
              <a:t> – 10*n</a:t>
            </a:r>
            <a:r>
              <a:rPr lang="en-US" baseline="-25000" dirty="0"/>
              <a:t>sf</a:t>
            </a:r>
            <a:r>
              <a:rPr lang="en-US" dirty="0"/>
              <a:t>*log (d/d0) + FAF </a:t>
            </a:r>
            <a:r>
              <a:rPr lang="en-US" baseline="-25000" dirty="0"/>
              <a:t>(dB)</a:t>
            </a:r>
          </a:p>
          <a:p>
            <a:pPr>
              <a:buFont typeface="Arial" panose="020B0604020202020204" pitchFamily="34" charset="0"/>
              <a:buChar char="•"/>
            </a:pPr>
            <a:endParaRPr lang="en-US" baseline="-25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Simulataneous</a:t>
            </a:r>
            <a:r>
              <a:rPr lang="en-US" dirty="0"/>
              <a:t> equations to find the estimated XY coordinates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379046" y="2137551"/>
            <a:ext cx="3480320" cy="27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(8)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 descr="F:\Docs\2-MS\My MS\France\1- Academics\Courses\Spring 2021\Radio Frequency\Project 1\Photos\cbb36942-fece-4110-ae37-512c17acd07f.jf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" t="7630" r="2665" b="4663"/>
          <a:stretch/>
        </p:blipFill>
        <p:spPr bwMode="auto">
          <a:xfrm>
            <a:off x="1281953" y="2241176"/>
            <a:ext cx="10076329" cy="3541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5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and Comments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836769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Increasing the number of combinations for </a:t>
            </a:r>
            <a:r>
              <a:rPr lang="en-US" dirty="0" err="1" smtClean="0"/>
              <a:t>laterations</a:t>
            </a:r>
            <a:r>
              <a:rPr lang="en-US" dirty="0" smtClean="0"/>
              <a:t> increases the performance till a threshold point (10-20 combinations)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Beyond the point, performance falls (low power APs affect)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Least accuracy with points with just 1 combination of APs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Higher nsf value for a weak router and vice versa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Practically, the antenna is not omnidirectional in horizontal plane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Orientation of body (LOS/NLOS) and elevation of hand drastically affect the results (our solution)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Nsf optimization is core part for the WiFi propagation modeling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initial time measurements in mobile application are corrupted/old and need time for updates (our solution: timers)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and Comments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836769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Case of AP: A10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Highest nsf recorded = 5.25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Strong obstacles (wall) attenuates equivalent to the floor attenuation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57" y="3101788"/>
            <a:ext cx="4264545" cy="31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future, a maintenance service needed for the optimization of the nsf.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This model doesn’t implement other important factors in propagation (like FAF)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Not an optimum evaluation of data quality (simple usage of median)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Recommendations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3"/>
            <a:ext cx="10807849" cy="441163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be extended to other </a:t>
            </a:r>
            <a:r>
              <a:rPr lang="en-US" dirty="0" smtClean="0"/>
              <a:t>floors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be extended to find the 3d </a:t>
            </a:r>
            <a:r>
              <a:rPr lang="en-US" dirty="0" smtClean="0"/>
              <a:t>coordinates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Can </a:t>
            </a:r>
            <a:r>
              <a:rPr lang="en-US" dirty="0"/>
              <a:t>be added with the feature of finding the route by entering the destination point (i.e. room no).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can employ UWB for accurate mapping of XY coordinates in indoor space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Reference</a:t>
            </a:r>
            <a:r>
              <a:rPr lang="en-US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be used with Inertial Sensors in Fusion for better </a:t>
            </a:r>
            <a:r>
              <a:rPr lang="en-US" dirty="0" smtClean="0"/>
              <a:t>accuracy especially indoor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be modeled with better statistical models to evaluate quality of data (power measurements</a:t>
            </a:r>
            <a:r>
              <a:rPr lang="en-US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Tools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73379" cy="430405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Excel file (</a:t>
            </a:r>
            <a:r>
              <a:rPr lang="en-US" dirty="0" err="1" smtClean="0"/>
              <a:t>Project_DataSheet</a:t>
            </a:r>
            <a:r>
              <a:rPr lang="en-US" dirty="0" smtClean="0"/>
              <a:t>): AP and MP database, with automatic formulae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Excel file (</a:t>
            </a:r>
            <a:r>
              <a:rPr lang="en-US" dirty="0" err="1" smtClean="0"/>
              <a:t>Evaluation_and_Optimization_of_nsf</a:t>
            </a:r>
            <a:r>
              <a:rPr lang="en-US" dirty="0" smtClean="0"/>
              <a:t>): Data for the nsf calculation and optimization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C++ (</a:t>
            </a:r>
            <a:r>
              <a:rPr lang="en-US" dirty="0" err="1" smtClean="0"/>
              <a:t>RF_Project</a:t>
            </a:r>
            <a:r>
              <a:rPr lang="en-US" dirty="0" smtClean="0"/>
              <a:t>): User friendly software with input power levels and MAC. And provide simultaneous equations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 these tools are provided with ReadMe files for user to assist in using these applications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Relatively Inaccurate and Challenging approach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Room for try new methods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Different approach from other groups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7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Model Space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 A-block of Telecom SudParis </a:t>
            </a:r>
            <a:r>
              <a:rPr lang="en-US" dirty="0" err="1"/>
              <a:t>Palaiseau</a:t>
            </a:r>
            <a:r>
              <a:rPr lang="en-US" dirty="0"/>
              <a:t>, France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 origin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F:\Docs\2-MS\My MS\France\1- Academics\Courses\Spring 2021\Radio Frequency\Project 1\Photos\WhatsApp Image 2021-06-14 at 8.46.17 PM (1).jpe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" r="29078" b="22383"/>
          <a:stretch/>
        </p:blipFill>
        <p:spPr bwMode="auto">
          <a:xfrm>
            <a:off x="7784757" y="1845734"/>
            <a:ext cx="3308521" cy="26775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428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 of the Project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 = Access point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MP = Measuring/test point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Floor = A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 = B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Floor = 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Labelling of routers counterclockwise (numerical)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Labelling of sides of floor counterclockwise (alpha, beta, gamma, delta)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“Blind Region”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the Model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Corridors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Less accurate in “Blind region”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Horizontal static alignment of the mobile device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Measurement in all four directions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Long-term maintenance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FAF assumption = 25 </a:t>
            </a:r>
            <a:r>
              <a:rPr lang="en-US" dirty="0" err="1"/>
              <a:t>dBm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 descr="F:\Docs\2-MS\My MS\France\1- Academics\Courses\Spring 2021\Radio Frequency\Project 1\Photos\WhatsApp Image 2021-06-14 at 8.46.25 PM (1)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69" y="2660822"/>
            <a:ext cx="1690404" cy="203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F:\Docs\2-MS\My MS\France\1- Academics\Courses\Spring 2021\Radio Frequency\Project 1\Photos\WhatsApp Image 2021-06-14 at 8.46.54 PM (1)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292" y="2660823"/>
            <a:ext cx="1320715" cy="174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F:\Docs\2-MS\My MS\France\1- Academics\Courses\Spring 2021\Radio Frequency\Project 1\Photos\WhatsApp Image 2021-06-14 at 8.46.54 PM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39" y="2660822"/>
            <a:ext cx="1343350" cy="1762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F:\Docs\2-MS\My MS\France\1- Academics\Courses\Spring 2021\Radio Frequency\Project 1\Photos\WhatsApp Image 2021-06-14 at 8.46.55 PM (1)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292" y="4402158"/>
            <a:ext cx="1320715" cy="176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F:\Docs\2-MS\My MS\France\1- Academics\Courses\Spring 2021\Radio Frequency\Project 1\Photos\WhatsApp Image 2021-06-14 at 8.46.55 PM.jpe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07" y="4423719"/>
            <a:ext cx="1356582" cy="1735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13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</a:t>
            </a:r>
            <a:r>
              <a:rPr lang="en-US" dirty="0" smtClean="0"/>
              <a:t>Setup (1)</a:t>
            </a:r>
            <a:endParaRPr lang="fr-FR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651221"/>
              </p:ext>
            </p:extLst>
          </p:nvPr>
        </p:nvGraphicFramePr>
        <p:xfrm>
          <a:off x="1434779" y="1829397"/>
          <a:ext cx="9142604" cy="42336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13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1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Measuring points (MP)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Average distance between MPs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7.5m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Identification of AP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Through MAC address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Access Point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17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Average number of APs for one MP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4.55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Total </a:t>
                      </a:r>
                      <a:r>
                        <a:rPr lang="en-US" sz="1100" dirty="0" err="1">
                          <a:effectLst/>
                        </a:rPr>
                        <a:t>N</a:t>
                      </a:r>
                      <a:r>
                        <a:rPr lang="en-US" sz="1100" baseline="-25000" dirty="0" err="1">
                          <a:effectLst/>
                        </a:rPr>
                        <a:t>sf</a:t>
                      </a:r>
                      <a:r>
                        <a:rPr lang="en-US" sz="1100" dirty="0">
                          <a:effectLst/>
                        </a:rPr>
                        <a:t> evaluated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153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</a:t>
                      </a:r>
                      <a:r>
                        <a:rPr lang="en-US" sz="1100" baseline="-25000" dirty="0" err="1">
                          <a:effectLst/>
                        </a:rPr>
                        <a:t>sf</a:t>
                      </a:r>
                      <a:r>
                        <a:rPr lang="en-US" sz="1100" dirty="0">
                          <a:effectLst/>
                        </a:rPr>
                        <a:t>/AP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36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optimum Nsf evaluated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17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Number of power measurements for </a:t>
                      </a:r>
                      <a:r>
                        <a:rPr lang="en-US" sz="1100" dirty="0" err="1">
                          <a:effectLst/>
                        </a:rPr>
                        <a:t>n</a:t>
                      </a:r>
                      <a:r>
                        <a:rPr lang="en-US" sz="1100" baseline="-25000" dirty="0" err="1">
                          <a:effectLst/>
                        </a:rPr>
                        <a:t>sf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612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Number of overall power measurements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573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Power measurements/MP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28.65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Model Space area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420 squares meters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lateration combinations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Combinations/MP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Measuring Instrument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Digital Distance meter, Measuring tape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64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Instrument mounting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Vertical Phone Holder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 (2)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3" t="-437" r="4692" b="437"/>
          <a:stretch/>
        </p:blipFill>
        <p:spPr>
          <a:xfrm>
            <a:off x="1264284" y="1844936"/>
            <a:ext cx="3935506" cy="4098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78" y="2034987"/>
            <a:ext cx="5307105" cy="39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3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681</TotalTime>
  <Words>1344</Words>
  <Application>Microsoft Office PowerPoint</Application>
  <PresentationFormat>Widescreen</PresentationFormat>
  <Paragraphs>267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Retrospect</vt:lpstr>
      <vt:lpstr>PowerPoint Presentation</vt:lpstr>
      <vt:lpstr>Agenda</vt:lpstr>
      <vt:lpstr>Background and Introduction</vt:lpstr>
      <vt:lpstr>Motivation</vt:lpstr>
      <vt:lpstr>Proposed Model Space</vt:lpstr>
      <vt:lpstr>Nomenclature of the Project</vt:lpstr>
      <vt:lpstr>Validity of the Model</vt:lpstr>
      <vt:lpstr>Experimental Setup (1)</vt:lpstr>
      <vt:lpstr>Experimental Setup (2)</vt:lpstr>
      <vt:lpstr>Positioning Process flow</vt:lpstr>
      <vt:lpstr>Activity Timeline</vt:lpstr>
      <vt:lpstr>Key Challenges</vt:lpstr>
      <vt:lpstr>Solutions (1)</vt:lpstr>
      <vt:lpstr>PowerPoint Presentation</vt:lpstr>
      <vt:lpstr>Solutions (3)</vt:lpstr>
      <vt:lpstr>Solutions (4)</vt:lpstr>
      <vt:lpstr>Solutions (5)</vt:lpstr>
      <vt:lpstr>Solutions (6)</vt:lpstr>
      <vt:lpstr>Solutions (7)</vt:lpstr>
      <vt:lpstr>Solutions (7)</vt:lpstr>
      <vt:lpstr>Algorithm(1)</vt:lpstr>
      <vt:lpstr>Algorithm(2)</vt:lpstr>
      <vt:lpstr>Results (1)</vt:lpstr>
      <vt:lpstr>Results (2)</vt:lpstr>
      <vt:lpstr>Results (3)</vt:lpstr>
      <vt:lpstr>Results (4)</vt:lpstr>
      <vt:lpstr>Results (5)</vt:lpstr>
      <vt:lpstr>Results (6)</vt:lpstr>
      <vt:lpstr>Results (7)</vt:lpstr>
      <vt:lpstr>Results (8)</vt:lpstr>
      <vt:lpstr>Observations and Comments</vt:lpstr>
      <vt:lpstr>Observations and Comments</vt:lpstr>
      <vt:lpstr>Limitations</vt:lpstr>
      <vt:lpstr>Future Recommendations </vt:lpstr>
      <vt:lpstr>Software Tools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220</cp:revision>
  <dcterms:created xsi:type="dcterms:W3CDTF">2021-06-18T02:10:52Z</dcterms:created>
  <dcterms:modified xsi:type="dcterms:W3CDTF">2021-07-15T20:39:31Z</dcterms:modified>
</cp:coreProperties>
</file>